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255B0-CEFC-44FE-AFBB-6D82746E3C6F}">
  <a:tblStyle styleId="{9C2255B0-CEFC-44FE-AFBB-6D82746E3C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Economica-italic.fntdata"/><Relationship Id="rId16" Type="http://schemas.openxmlformats.org/officeDocument/2006/relationships/slide" Target="slides/slide10.xml"/><Relationship Id="rId38" Type="http://schemas.openxmlformats.org/officeDocument/2006/relationships/font" Target="fonts/Economic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8803d45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8803d45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85317f50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85317f50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85317f50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85317f50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5317f50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5317f50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8bdafe5e9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8bdafe5e9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85317f50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85317f50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91fb71d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91fb71d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803d4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8803d4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bdafe5e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8bdafe5e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803d45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803d45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85317f50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85317f50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71970e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71970e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MLP work? How does it adjust weights and biases?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71970ed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71970ed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consistency, RMSE approx. = 7.07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8803d452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8803d452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Support vector regression is a type of svm that use for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goal of SVR is to find a function f(x) that deviates from Yn (Sample labels) by a </a:t>
            </a:r>
            <a:r>
              <a:rPr lang="en"/>
              <a:t>value</a:t>
            </a:r>
            <a:r>
              <a:rPr lang="en"/>
              <a:t> no greater than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ε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(bias) for each training point x - That remain as flat as possible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Therefore this is also known as Tube regression method as shown in the figure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linear SVR function denoted as follows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However not all problems are linear; Therefore we can change the xTx dot product with Kernel function K so that transformation that maps </a:t>
            </a:r>
            <a:r>
              <a:rPr b="1"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to a high-dimensional space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803d452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803d452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results shows the tuned parameters or support vector regression that has been finally used for 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Root Mean Square Error (RMSE) value was 41.85295 which is little higher value compared to the data set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8803d452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8803d452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chart shows the map of actual PM values vs predicted PM values map according to hours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Red: Actual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Blue line: Predicted value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803d45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803d45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91fb71d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891fb71d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8803d452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8803d45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shows the best results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85317f50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85317f5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8bdafe5e9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8bdafe5e9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803d45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803d45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8bdafe5e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8bdafe5e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8803d45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8803d45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88c196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88c196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8c196d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8c196d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8c196d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8c196d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803d452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803d45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8803d45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8803d45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hyperlink" Target="https://www.mdpi.com/2076-3417/9/19/4069/ht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675" y="1944550"/>
            <a:ext cx="47337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12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Air pollution prediction in Beijing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285425" y="2839025"/>
            <a:ext cx="481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Charottama Oshmar D., 6599126, 20%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Lakshmi Ramesh, 6125555, 20%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Saruul Bayarsaihan 6698694 20 %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Daniil Nikonenko 5032453 20%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Prabhath Darshana Nakandalage Don, 5995401, 20%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25" y="1236425"/>
            <a:ext cx="6175552" cy="30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Remove rows with missing values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Remove columns which has less variation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Remove the “No” column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Add new columns to identify weekdays and work hours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Convert columns to factors and ordered depending upon its data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Factors : Weekend, work hour, season,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Ordered : Year, month, day,hour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Filter out outliers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rows with PM2.5 values &lt; 300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rows with DEWP &gt; -30 &amp; DEWP&lt;25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rows with PRES &gt; 995 &amp; PRES&lt;1035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Divide dataset into train and test set.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Approach, Strengths and Weaknesses, Performance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Linear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00" y="1225225"/>
            <a:ext cx="4187899" cy="3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025" y="2098550"/>
            <a:ext cx="4980225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550" y="3543625"/>
            <a:ext cx="5103175" cy="7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5" y="1548472"/>
            <a:ext cx="4332024" cy="270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275" y="1548463"/>
            <a:ext cx="4332024" cy="27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225225"/>
            <a:ext cx="313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construction of multiple decision trees at training is a Random Forest.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Random Forests are used for prediction, classification and regression.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 Random Tree is used to predict PM_2 Pollution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RSME value is 48.44141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875" y="533450"/>
            <a:ext cx="5379600" cy="43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Call: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randomForest(formula = PM_Dongsihuan ~ ., data = training_set,      stepFactor = 1, ntree = 500) 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Type of random forest: classification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Number of trees: 500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No. of variables tried at each split: 3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OOB estimate of  error rate: 93.27%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Tree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126250" y="1147225"/>
            <a:ext cx="2977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 Decision Tree where target values can take </a:t>
            </a:r>
            <a:r>
              <a:rPr lang="en" sz="1400"/>
              <a:t>continuous </a:t>
            </a:r>
            <a:r>
              <a:rPr lang="en" sz="1400"/>
              <a:t>values is called a regression tree.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This Regression tree can predict the PM2.5 values of </a:t>
            </a:r>
            <a:r>
              <a:rPr lang="en" sz="1400"/>
              <a:t>Dongsihuan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lead nodes shows the PM 2.5 prediction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RMSE = 43.3128 on test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Root Node uses HUMI values to branche at a cut off value 36.5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200" y="104025"/>
            <a:ext cx="5843401" cy="47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Rpart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&gt; regTreeModel = rpart(PM_Dongsihuan ~ ., data = train_data)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&gt; regTreeModel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n= 8810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node), split, n, deviance, yval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 * denotes terminal node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1) root 8810 22908170.0  69.73723 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2) HUMI&lt; 39.5 3471  5892912.0  44.77557 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     4) cbwd=NE,NW 1699  1405088.0  24.45968 *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/>
              <a:t>     ……………………………………………………………………………..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475"/>
            <a:ext cx="8181049" cy="41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7109425" y="408025"/>
            <a:ext cx="74100" cy="74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7109425" y="584725"/>
            <a:ext cx="74100" cy="741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7249500" y="132325"/>
            <a:ext cx="1956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Actual Values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7249500" y="305425"/>
            <a:ext cx="1956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PRedicted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Values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Visualizations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Network, works by principles of feedforward and backpropagation. General structure is 1 input layer, &gt;= 1 hidden layer(s), 1 output layer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Automatically puts  more ‘weights’ to important features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Add to model nonlinear, complex relationships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Can generalize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Distribution of does not affect very much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Computationally expensive (alleviated by GPU)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May get stuck in local minima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476" y="2195950"/>
            <a:ext cx="5553447" cy="26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01582"/>
            <a:ext cx="3027574" cy="199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75" y="403738"/>
            <a:ext cx="6937654" cy="4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0" y="1147225"/>
            <a:ext cx="4372226" cy="35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4953600" y="1147225"/>
            <a:ext cx="40749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type of SVM for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goal is to find a function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f(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that deviates from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yn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(sample labels)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Also known as Tube regression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Linear SVR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372" y="2898613"/>
            <a:ext cx="21050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4953600" y="3412025"/>
            <a:ext cx="38787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Nonlinear SVR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572" y="3820600"/>
            <a:ext cx="2266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311700" y="4727675"/>
            <a:ext cx="5516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REFERENCE: </a:t>
            </a:r>
            <a:r>
              <a:rPr lang="en" sz="900" u="sng">
                <a:hlinkClick r:id="rId6"/>
              </a:rPr>
              <a:t>https://www.mdpi.com/2076-3417/9/19/4069/htm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00" y="1306900"/>
            <a:ext cx="63722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414300" y="36593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RMSE: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41.85295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8" y="1147225"/>
            <a:ext cx="6191475" cy="37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7100500" y="2029750"/>
            <a:ext cx="94500" cy="945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7206175" y="1931050"/>
            <a:ext cx="1695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Actual PM values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" name="Google Shape;219;p36"/>
          <p:cNvCxnSpPr/>
          <p:nvPr/>
        </p:nvCxnSpPr>
        <p:spPr>
          <a:xfrm>
            <a:off x="6991375" y="2393500"/>
            <a:ext cx="1818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6"/>
          <p:cNvSpPr txBox="1"/>
          <p:nvPr/>
        </p:nvSpPr>
        <p:spPr>
          <a:xfrm>
            <a:off x="7206175" y="2247550"/>
            <a:ext cx="1695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Predicted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PM values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Interpretations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38" y="132175"/>
            <a:ext cx="7757976" cy="45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674800" y="54530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Comparisons</a:t>
            </a:r>
            <a:endParaRPr/>
          </a:p>
        </p:txBody>
      </p:sp>
      <p:graphicFrame>
        <p:nvGraphicFramePr>
          <p:cNvPr id="236" name="Google Shape;236;p39"/>
          <p:cNvGraphicFramePr/>
          <p:nvPr/>
        </p:nvGraphicFramePr>
        <p:xfrm>
          <a:off x="853600" y="18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{9C2255B0-CEFC-44FE-AFBB-6D82746E3C6F}</a:tableStyleId>
              </a:tblPr>
              <a:tblGrid>
                <a:gridCol w="3619500"/>
                <a:gridCol w="3619500"/>
              </a:tblGrid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43.31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41.85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 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48.44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graphicFrame>
        <p:nvGraphicFramePr>
          <p:cNvPr id="242" name="Google Shape;242;p40"/>
          <p:cNvGraphicFramePr/>
          <p:nvPr/>
        </p:nvGraphicFramePr>
        <p:xfrm>
          <a:off x="569225" y="16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{9C2255B0-CEFC-44FE-AFBB-6D82746E3C6F}</a:tableStyleId>
              </a:tblPr>
              <a:tblGrid>
                <a:gridCol w="3619500"/>
                <a:gridCol w="3619500"/>
              </a:tblGrid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Filter Threshold for PM_Dongsihuan (Removing all rows with PM value greater than this threshold)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43.1328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55.8912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61.653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ln of PM_2.5 for Standard Linear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429" y="2197163"/>
            <a:ext cx="3905460" cy="74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775" y="3314750"/>
            <a:ext cx="4470776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25" y="1544600"/>
            <a:ext cx="3838442" cy="32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00" y="1147225"/>
            <a:ext cx="6585649" cy="33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ln of PM_2.5 for Standard Linear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498" y="1342975"/>
            <a:ext cx="4751503" cy="296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2975"/>
            <a:ext cx="4751453" cy="29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027625"/>
            <a:ext cx="6917766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150" y="969900"/>
            <a:ext cx="6221700" cy="388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50" y="935500"/>
            <a:ext cx="6260897" cy="39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419598" cy="27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9625"/>
            <a:ext cx="4419598" cy="276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00" y="1375376"/>
            <a:ext cx="4433327" cy="227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26" y="1435500"/>
            <a:ext cx="4312023" cy="22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524851"/>
            <a:ext cx="4429401" cy="23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2425"/>
            <a:ext cx="4335201" cy="22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